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7" r:id="rId1"/>
  </p:sldMasterIdLst>
  <p:notesMasterIdLst>
    <p:notesMasterId r:id="rId15"/>
  </p:notesMasterIdLst>
  <p:sldIdLst>
    <p:sldId id="318" r:id="rId2"/>
    <p:sldId id="377" r:id="rId3"/>
    <p:sldId id="389" r:id="rId4"/>
    <p:sldId id="380" r:id="rId5"/>
    <p:sldId id="381" r:id="rId6"/>
    <p:sldId id="379" r:id="rId7"/>
    <p:sldId id="382" r:id="rId8"/>
    <p:sldId id="384" r:id="rId9"/>
    <p:sldId id="383" r:id="rId10"/>
    <p:sldId id="385" r:id="rId11"/>
    <p:sldId id="386" r:id="rId12"/>
    <p:sldId id="387" r:id="rId13"/>
    <p:sldId id="3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3" autoAdjust="0"/>
    <p:restoredTop sz="94620" autoAdjust="0"/>
  </p:normalViewPr>
  <p:slideViewPr>
    <p:cSldViewPr snapToGrid="0">
      <p:cViewPr varScale="1">
        <p:scale>
          <a:sx n="59" d="100"/>
          <a:sy n="59" d="100"/>
        </p:scale>
        <p:origin x="84" y="2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BEA9C-80C2-41ED-A970-FDD2A24ED514}" type="datetimeFigureOut">
              <a:rPr lang="en-GB" smtClean="0"/>
              <a:t>27/03/2022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A08EB0-C77B-44E5-85F5-009987CB6B36}" type="slidenum">
              <a:rPr lang="en-GB" smtClean="0"/>
              <a:t>‹#›</a:t>
            </a:fld>
            <a:endParaRPr lang="en-GB"/>
          </a:p>
        </p:txBody>
      </p:sp>
    </p:spTree>
    <p:extLst>
      <p:ext uri="{BB962C8B-B14F-4D97-AF65-F5344CB8AC3E}">
        <p14:creationId xmlns:p14="http://schemas.microsoft.com/office/powerpoint/2010/main" val="311370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64955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1579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4989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9643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42118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27/03/2022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0843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27/03/2022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71209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59325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0B0D11-C244-4D6C-8605-27893801071A}" type="datetimeFigureOut">
              <a:rPr lang="en-GB" smtClean="0"/>
              <a:t>27/03/2022</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157861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3023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B0D11-C244-4D6C-8605-27893801071A}"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74293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63424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B0D11-C244-4D6C-8605-27893801071A}" type="datetimeFigureOut">
              <a:rPr lang="en-GB" smtClean="0"/>
              <a:t>27/03/2022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11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B0D11-C244-4D6C-8605-27893801071A}" type="datetimeFigureOut">
              <a:rPr lang="en-GB" smtClean="0"/>
              <a:t>27/03/2022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8079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0B0D11-C244-4D6C-8605-27893801071A}" type="datetimeFigureOut">
              <a:rPr lang="en-GB" smtClean="0"/>
              <a:t>27/03/2022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4675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0079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933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0"/>
              </a:schemeClr>
            </a:gs>
            <a:gs pos="0">
              <a:schemeClr val="bg2">
                <a:shade val="100000"/>
                <a:hueMod val="100000"/>
                <a:satMod val="110000"/>
                <a:lumMod val="130000"/>
              </a:schemeClr>
            </a:gs>
            <a:gs pos="48000">
              <a:schemeClr val="bg2">
                <a:shade val="78000"/>
                <a:hueMod val="118000"/>
                <a:satMod val="120000"/>
                <a:lumMod val="69000"/>
              </a:schemeClr>
            </a:gs>
          </a:gsLst>
          <a:lin ang="81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B0D11-C244-4D6C-8605-27893801071A}" type="datetimeFigureOut">
              <a:rPr lang="en-GB" smtClean="0"/>
              <a:t>27/03/2022</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3386756139"/>
      </p:ext>
    </p:extLst>
  </p:cSld>
  <p:clrMap bg1="dk1" tx1="lt1" bg2="dk2" tx2="lt2" accent1="accent1" accent2="accent2" accent3="accent3" accent4="accent4" accent5="accent5" accent6="accent6" hlink="hlink" folHlink="folHlink"/>
  <p:sldLayoutIdLst>
    <p:sldLayoutId id="2147485078" r:id="rId1"/>
    <p:sldLayoutId id="2147485079" r:id="rId2"/>
    <p:sldLayoutId id="2147485080" r:id="rId3"/>
    <p:sldLayoutId id="2147485081" r:id="rId4"/>
    <p:sldLayoutId id="2147485082" r:id="rId5"/>
    <p:sldLayoutId id="2147485083" r:id="rId6"/>
    <p:sldLayoutId id="2147485084" r:id="rId7"/>
    <p:sldLayoutId id="2147485085" r:id="rId8"/>
    <p:sldLayoutId id="2147485086" r:id="rId9"/>
    <p:sldLayoutId id="2147485087" r:id="rId10"/>
    <p:sldLayoutId id="2147485088" r:id="rId11"/>
    <p:sldLayoutId id="2147485089" r:id="rId12"/>
    <p:sldLayoutId id="2147485090" r:id="rId13"/>
    <p:sldLayoutId id="2147485091" r:id="rId14"/>
    <p:sldLayoutId id="2147485092" r:id="rId15"/>
    <p:sldLayoutId id="2147485093" r:id="rId16"/>
    <p:sldLayoutId id="21474850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731022"/>
            <a:ext cx="12192000" cy="1069848"/>
          </a:xfrm>
        </p:spPr>
        <p:txBody>
          <a:bodyPr>
            <a:noAutofit/>
          </a:bodyPr>
          <a:lstStyle/>
          <a:p>
            <a:pPr algn="ctr"/>
            <a:r>
              <a:rPr lang="en-GB" sz="4500"/>
              <a:t>‘…anyone </a:t>
            </a:r>
            <a:r>
              <a:rPr lang="en-GB" sz="4500" dirty="0"/>
              <a:t>who will not receive the kingdom of God like a little child will never enter it.’</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Mark</a:t>
            </a:r>
          </a:p>
          <a:p>
            <a:pPr algn="ctr"/>
            <a:r>
              <a:rPr lang="en-GB" sz="4000" dirty="0">
                <a:solidFill>
                  <a:schemeClr val="bg1"/>
                </a:solidFill>
              </a:rPr>
              <a:t>10:1-31 </a:t>
            </a:r>
          </a:p>
        </p:txBody>
      </p:sp>
    </p:spTree>
    <p:extLst>
      <p:ext uri="{BB962C8B-B14F-4D97-AF65-F5344CB8AC3E}">
        <p14:creationId xmlns:p14="http://schemas.microsoft.com/office/powerpoint/2010/main" val="3029154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r>
              <a:rPr lang="en-GB" sz="3800" b="1" dirty="0"/>
              <a:t>Is to give up our life for Jesus  </a:t>
            </a:r>
            <a:r>
              <a:rPr lang="en-GB" sz="3800" b="1" dirty="0">
                <a:solidFill>
                  <a:srgbClr val="FFFF00"/>
                </a:solidFill>
              </a:rPr>
              <a:t>vs.17-31</a:t>
            </a:r>
          </a:p>
          <a:p>
            <a:pPr lvl="1"/>
            <a:r>
              <a:rPr lang="en-GB" sz="3400" b="1" dirty="0"/>
              <a:t>It is the only way to save it – to inherit eternal life!</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70220" y="2072080"/>
            <a:ext cx="12051559" cy="4672667"/>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4000" b="1" dirty="0">
                <a:solidFill>
                  <a:schemeClr val="bg1"/>
                </a:solidFill>
              </a:rPr>
              <a:t>‘Whoever wants to be my disciple </a:t>
            </a:r>
            <a:r>
              <a:rPr lang="en-GB" sz="4000" b="1" dirty="0">
                <a:solidFill>
                  <a:schemeClr val="bg1"/>
                </a:solidFill>
                <a:effectLst>
                  <a:glow rad="228600">
                    <a:schemeClr val="accent3">
                      <a:satMod val="175000"/>
                      <a:alpha val="40000"/>
                    </a:schemeClr>
                  </a:glow>
                </a:effectLst>
              </a:rPr>
              <a:t>must deny themselves</a:t>
            </a:r>
            <a:r>
              <a:rPr lang="en-GB" sz="4000" b="1" dirty="0">
                <a:solidFill>
                  <a:schemeClr val="bg1"/>
                </a:solidFill>
              </a:rPr>
              <a:t> and take up their cross and follow me. For whoever wants to save their life will lose it, but whoever loses their life for me and for the gospel will save it.’</a:t>
            </a:r>
          </a:p>
          <a:p>
            <a:pPr algn="ctr">
              <a:spcAft>
                <a:spcPts val="1200"/>
              </a:spcAft>
            </a:pPr>
            <a:r>
              <a:rPr lang="en-GB" sz="4000" b="1" dirty="0">
                <a:solidFill>
                  <a:schemeClr val="bg1"/>
                </a:solidFill>
              </a:rPr>
              <a:t>Mark 8:34-35</a:t>
            </a:r>
          </a:p>
        </p:txBody>
      </p:sp>
    </p:spTree>
    <p:extLst>
      <p:ext uri="{BB962C8B-B14F-4D97-AF65-F5344CB8AC3E}">
        <p14:creationId xmlns:p14="http://schemas.microsoft.com/office/powerpoint/2010/main" val="34464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a:t>
            </a:r>
          </a:p>
          <a:p>
            <a:r>
              <a:rPr lang="en-GB" sz="3800" b="1" dirty="0"/>
              <a:t>Is to give up our life for Jesus  </a:t>
            </a:r>
            <a:r>
              <a:rPr lang="en-GB" sz="3800" b="1" dirty="0">
                <a:solidFill>
                  <a:srgbClr val="FFFF00"/>
                </a:solidFill>
              </a:rPr>
              <a:t>vs.17-31</a:t>
            </a:r>
          </a:p>
          <a:p>
            <a:pPr lvl="1"/>
            <a:r>
              <a:rPr lang="en-GB" sz="3400" b="1" dirty="0"/>
              <a:t>It is the only way to save it – to inherit eternal life!</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70220" y="2072080"/>
            <a:ext cx="12051559" cy="4672667"/>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4000" b="1" dirty="0">
                <a:solidFill>
                  <a:schemeClr val="bg1"/>
                </a:solidFill>
              </a:rPr>
              <a:t>‘Whoever wants to be my disciple must deny themselves and </a:t>
            </a:r>
            <a:r>
              <a:rPr lang="en-GB" sz="4000" b="1" dirty="0">
                <a:solidFill>
                  <a:schemeClr val="bg1"/>
                </a:solidFill>
                <a:effectLst>
                  <a:glow rad="228600">
                    <a:schemeClr val="accent3">
                      <a:satMod val="175000"/>
                      <a:alpha val="40000"/>
                    </a:schemeClr>
                  </a:glow>
                </a:effectLst>
              </a:rPr>
              <a:t>take up their cross </a:t>
            </a:r>
            <a:r>
              <a:rPr lang="en-GB" sz="4000" b="1" dirty="0">
                <a:solidFill>
                  <a:schemeClr val="bg1"/>
                </a:solidFill>
              </a:rPr>
              <a:t>and follow me. For whoever wants to save their life will lose it, but whoever loses their life for me and for the gospel will save it.’</a:t>
            </a:r>
          </a:p>
          <a:p>
            <a:pPr algn="ctr">
              <a:spcAft>
                <a:spcPts val="1200"/>
              </a:spcAft>
            </a:pPr>
            <a:r>
              <a:rPr lang="en-GB" sz="4000" b="1" dirty="0">
                <a:solidFill>
                  <a:schemeClr val="bg1"/>
                </a:solidFill>
              </a:rPr>
              <a:t>Mark 8:34-35</a:t>
            </a:r>
          </a:p>
        </p:txBody>
      </p:sp>
    </p:spTree>
    <p:extLst>
      <p:ext uri="{BB962C8B-B14F-4D97-AF65-F5344CB8AC3E}">
        <p14:creationId xmlns:p14="http://schemas.microsoft.com/office/powerpoint/2010/main" val="1966004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r>
              <a:rPr lang="en-GB" sz="3800" b="1" dirty="0"/>
              <a:t>Is to give up our life for Jesus  </a:t>
            </a:r>
            <a:r>
              <a:rPr lang="en-GB" sz="3800" b="1" dirty="0">
                <a:solidFill>
                  <a:srgbClr val="FFFF00"/>
                </a:solidFill>
              </a:rPr>
              <a:t>vs.17-31</a:t>
            </a:r>
          </a:p>
          <a:p>
            <a:pPr lvl="1"/>
            <a:r>
              <a:rPr lang="en-GB" sz="3400" b="1" dirty="0"/>
              <a:t>It is the only way to save it – to inherit eternal life!</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70220" y="2072080"/>
            <a:ext cx="12051559" cy="4672667"/>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4000" b="1" dirty="0">
                <a:solidFill>
                  <a:schemeClr val="bg1"/>
                </a:solidFill>
              </a:rPr>
              <a:t>‘Whoever wants to be my disciple must deny themselves and take up their cross and follow me. For whoever wants to save their life will lose it, but whoever </a:t>
            </a:r>
            <a:r>
              <a:rPr lang="en-GB" sz="4000" b="1" dirty="0">
                <a:solidFill>
                  <a:schemeClr val="bg1"/>
                </a:solidFill>
                <a:effectLst>
                  <a:glow rad="228600">
                    <a:schemeClr val="accent3">
                      <a:satMod val="175000"/>
                      <a:alpha val="40000"/>
                    </a:schemeClr>
                  </a:glow>
                </a:effectLst>
              </a:rPr>
              <a:t>loses their life for me </a:t>
            </a:r>
            <a:r>
              <a:rPr lang="en-GB" sz="4000" b="1" dirty="0">
                <a:solidFill>
                  <a:schemeClr val="bg1"/>
                </a:solidFill>
              </a:rPr>
              <a:t>and for the gospel will save it.’</a:t>
            </a:r>
          </a:p>
          <a:p>
            <a:pPr algn="ctr">
              <a:spcAft>
                <a:spcPts val="1200"/>
              </a:spcAft>
            </a:pPr>
            <a:r>
              <a:rPr lang="en-GB" sz="4000" b="1" dirty="0">
                <a:solidFill>
                  <a:schemeClr val="bg1"/>
                </a:solidFill>
              </a:rPr>
              <a:t>Mark 8:34-35</a:t>
            </a:r>
          </a:p>
        </p:txBody>
      </p:sp>
    </p:spTree>
    <p:extLst>
      <p:ext uri="{BB962C8B-B14F-4D97-AF65-F5344CB8AC3E}">
        <p14:creationId xmlns:p14="http://schemas.microsoft.com/office/powerpoint/2010/main" val="6474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r>
              <a:rPr lang="en-GB" sz="3800" b="1" dirty="0"/>
              <a:t>Is to give up our life for Jesus  </a:t>
            </a:r>
            <a:r>
              <a:rPr lang="en-GB" sz="3800" b="1" dirty="0">
                <a:solidFill>
                  <a:srgbClr val="FFFF00"/>
                </a:solidFill>
              </a:rPr>
              <a:t>vs.17-31</a:t>
            </a:r>
          </a:p>
          <a:p>
            <a:pPr lvl="1"/>
            <a:r>
              <a:rPr lang="en-GB" sz="3400" b="1" dirty="0"/>
              <a:t>It is the only way to save it – to inherit eternal life!</a:t>
            </a:r>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70220" y="2072080"/>
            <a:ext cx="12051559" cy="2827090"/>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4000" b="1" dirty="0">
                <a:solidFill>
                  <a:schemeClr val="bg1"/>
                </a:solidFill>
              </a:rPr>
              <a:t>‘</a:t>
            </a:r>
            <a:r>
              <a:rPr lang="en-GB" sz="4000" b="1" dirty="0">
                <a:solidFill>
                  <a:schemeClr val="bg1"/>
                </a:solidFill>
                <a:effectLst>
                  <a:glow rad="228600">
                    <a:schemeClr val="accent3">
                      <a:satMod val="175000"/>
                      <a:alpha val="40000"/>
                    </a:schemeClr>
                  </a:glow>
                </a:effectLst>
              </a:rPr>
              <a:t>Children</a:t>
            </a:r>
            <a:r>
              <a:rPr lang="en-GB" sz="4000" b="1" dirty="0">
                <a:solidFill>
                  <a:schemeClr val="bg1"/>
                </a:solidFill>
              </a:rPr>
              <a:t>, how hard it is to enter the kingdom of God! It is easier for a camel to go through the eye of a needle than for someone who is rich to enter the kingdom of God.’	      							</a:t>
            </a:r>
            <a:r>
              <a:rPr lang="en-GB" sz="3600" b="1" dirty="0">
                <a:solidFill>
                  <a:schemeClr val="bg1"/>
                </a:solidFill>
              </a:rPr>
              <a:t>Vs.24-25</a:t>
            </a:r>
          </a:p>
        </p:txBody>
      </p:sp>
    </p:spTree>
    <p:extLst>
      <p:ext uri="{BB962C8B-B14F-4D97-AF65-F5344CB8AC3E}">
        <p14:creationId xmlns:p14="http://schemas.microsoft.com/office/powerpoint/2010/main" val="245784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a:t>
            </a:r>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0" name="Rectangle 9">
            <a:extLst>
              <a:ext uri="{FF2B5EF4-FFF2-40B4-BE49-F238E27FC236}">
                <a16:creationId xmlns:a16="http://schemas.microsoft.com/office/drawing/2014/main" id="{B907368D-7EF4-42C8-9607-2B47B56851B6}"/>
              </a:ext>
            </a:extLst>
          </p:cNvPr>
          <p:cNvSpPr/>
          <p:nvPr/>
        </p:nvSpPr>
        <p:spPr>
          <a:xfrm>
            <a:off x="809338" y="3189332"/>
            <a:ext cx="10440139" cy="1921079"/>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900" b="1" dirty="0">
                <a:solidFill>
                  <a:schemeClr val="bg1"/>
                </a:solidFill>
              </a:rPr>
              <a:t>‘John had been saying to Herod, “it is not lawful for you to have your brother’s wife”’</a:t>
            </a:r>
          </a:p>
          <a:p>
            <a:pPr algn="ctr">
              <a:spcAft>
                <a:spcPts val="1200"/>
              </a:spcAft>
            </a:pPr>
            <a:r>
              <a:rPr lang="en-GB" sz="3600" b="1" dirty="0">
                <a:solidFill>
                  <a:schemeClr val="bg1"/>
                </a:solidFill>
              </a:rPr>
              <a:t>Mark 6:18</a:t>
            </a:r>
          </a:p>
        </p:txBody>
      </p:sp>
      <p:sp>
        <p:nvSpPr>
          <p:cNvPr id="12" name="Rectangle 11">
            <a:extLst>
              <a:ext uri="{FF2B5EF4-FFF2-40B4-BE49-F238E27FC236}">
                <a16:creationId xmlns:a16="http://schemas.microsoft.com/office/drawing/2014/main" id="{7A0DBB01-6B6E-4A44-89AE-D4B31464A52D}"/>
              </a:ext>
            </a:extLst>
          </p:cNvPr>
          <p:cNvSpPr/>
          <p:nvPr/>
        </p:nvSpPr>
        <p:spPr>
          <a:xfrm>
            <a:off x="809338" y="3429000"/>
            <a:ext cx="10446737" cy="1295112"/>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900" b="1" dirty="0">
                <a:solidFill>
                  <a:schemeClr val="bg1"/>
                </a:solidFill>
              </a:rPr>
              <a:t>“But at the beginning of creation God ‘made them male and female’…”  vs.6</a:t>
            </a:r>
          </a:p>
        </p:txBody>
      </p:sp>
      <p:sp>
        <p:nvSpPr>
          <p:cNvPr id="13" name="Rectangle 12">
            <a:extLst>
              <a:ext uri="{FF2B5EF4-FFF2-40B4-BE49-F238E27FC236}">
                <a16:creationId xmlns:a16="http://schemas.microsoft.com/office/drawing/2014/main" id="{FF795B5D-F74F-4AD8-B4B9-D55B15BEB0EC}"/>
              </a:ext>
            </a:extLst>
          </p:cNvPr>
          <p:cNvSpPr/>
          <p:nvPr/>
        </p:nvSpPr>
        <p:spPr>
          <a:xfrm>
            <a:off x="408373" y="3523942"/>
            <a:ext cx="11379354" cy="188219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900" b="1" dirty="0">
                <a:solidFill>
                  <a:schemeClr val="bg1"/>
                </a:solidFill>
              </a:rPr>
              <a:t>‘For this reason a man will leave his father and mother and be united to his wife, and the two will become one flesh.’    							vs.7-8</a:t>
            </a:r>
          </a:p>
        </p:txBody>
      </p:sp>
      <p:sp>
        <p:nvSpPr>
          <p:cNvPr id="14" name="TextBox 13">
            <a:extLst>
              <a:ext uri="{FF2B5EF4-FFF2-40B4-BE49-F238E27FC236}">
                <a16:creationId xmlns:a16="http://schemas.microsoft.com/office/drawing/2014/main" id="{B2090672-D26F-4BFC-9B6A-081E8CE48485}"/>
              </a:ext>
            </a:extLst>
          </p:cNvPr>
          <p:cNvSpPr txBox="1"/>
          <p:nvPr/>
        </p:nvSpPr>
        <p:spPr>
          <a:xfrm>
            <a:off x="3950960" y="2624771"/>
            <a:ext cx="6367244" cy="615553"/>
          </a:xfrm>
          <a:prstGeom prst="rect">
            <a:avLst/>
          </a:prstGeom>
          <a:noFill/>
        </p:spPr>
        <p:txBody>
          <a:bodyPr wrap="square">
            <a:spAutoFit/>
          </a:bodyPr>
          <a:lstStyle/>
          <a:p>
            <a:pPr lvl="1"/>
            <a:r>
              <a:rPr lang="en-GB" sz="3400" b="1" dirty="0"/>
              <a:t>= disobedience  </a:t>
            </a:r>
            <a:r>
              <a:rPr lang="en-GB" sz="3400" b="1" dirty="0">
                <a:solidFill>
                  <a:srgbClr val="FFFF00"/>
                </a:solidFill>
              </a:rPr>
              <a:t>vs.5</a:t>
            </a:r>
            <a:endParaRPr lang="en-GB" sz="3400" b="1" dirty="0"/>
          </a:p>
        </p:txBody>
      </p:sp>
    </p:spTree>
    <p:extLst>
      <p:ext uri="{BB962C8B-B14F-4D97-AF65-F5344CB8AC3E}">
        <p14:creationId xmlns:p14="http://schemas.microsoft.com/office/powerpoint/2010/main" val="158711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a:t>
            </a:r>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4" name="TextBox 13">
            <a:extLst>
              <a:ext uri="{FF2B5EF4-FFF2-40B4-BE49-F238E27FC236}">
                <a16:creationId xmlns:a16="http://schemas.microsoft.com/office/drawing/2014/main" id="{B2090672-D26F-4BFC-9B6A-081E8CE48485}"/>
              </a:ext>
            </a:extLst>
          </p:cNvPr>
          <p:cNvSpPr txBox="1"/>
          <p:nvPr/>
        </p:nvSpPr>
        <p:spPr>
          <a:xfrm>
            <a:off x="3950960" y="2624771"/>
            <a:ext cx="6367244" cy="615553"/>
          </a:xfrm>
          <a:prstGeom prst="rect">
            <a:avLst/>
          </a:prstGeom>
          <a:noFill/>
        </p:spPr>
        <p:txBody>
          <a:bodyPr wrap="square">
            <a:spAutoFit/>
          </a:bodyPr>
          <a:lstStyle/>
          <a:p>
            <a:pPr lvl="1"/>
            <a:r>
              <a:rPr lang="en-GB" sz="3400" b="1" dirty="0"/>
              <a:t>= disobedience  </a:t>
            </a:r>
            <a:r>
              <a:rPr lang="en-GB" sz="3400" b="1" dirty="0">
                <a:solidFill>
                  <a:srgbClr val="FFFF00"/>
                </a:solidFill>
              </a:rPr>
              <a:t>vs.5</a:t>
            </a:r>
            <a:endParaRPr lang="en-GB" sz="3400" b="1" dirty="0"/>
          </a:p>
        </p:txBody>
      </p:sp>
      <p:sp>
        <p:nvSpPr>
          <p:cNvPr id="16" name="Rectangle 15">
            <a:extLst>
              <a:ext uri="{FF2B5EF4-FFF2-40B4-BE49-F238E27FC236}">
                <a16:creationId xmlns:a16="http://schemas.microsoft.com/office/drawing/2014/main" id="{5344C779-B983-4CC2-A93E-0081B4E9B6BB}"/>
              </a:ext>
            </a:extLst>
          </p:cNvPr>
          <p:cNvSpPr/>
          <p:nvPr/>
        </p:nvSpPr>
        <p:spPr>
          <a:xfrm>
            <a:off x="62144" y="3809168"/>
            <a:ext cx="12059948" cy="188219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900" b="1" dirty="0">
                <a:solidFill>
                  <a:schemeClr val="bg1"/>
                </a:solidFill>
              </a:rPr>
              <a:t>‘Whoever wants to be my disciple must deny themselves and </a:t>
            </a:r>
            <a:r>
              <a:rPr lang="en-GB" sz="3900" b="1" dirty="0">
                <a:solidFill>
                  <a:schemeClr val="bg1"/>
                </a:solidFill>
                <a:effectLst/>
              </a:rPr>
              <a:t>take up their cross </a:t>
            </a:r>
            <a:r>
              <a:rPr lang="en-GB" sz="3900" b="1" dirty="0">
                <a:solidFill>
                  <a:schemeClr val="bg1"/>
                </a:solidFill>
              </a:rPr>
              <a:t>and follow me.’ Mark 8:34</a:t>
            </a:r>
          </a:p>
        </p:txBody>
      </p:sp>
    </p:spTree>
    <p:extLst>
      <p:ext uri="{BB962C8B-B14F-4D97-AF65-F5344CB8AC3E}">
        <p14:creationId xmlns:p14="http://schemas.microsoft.com/office/powerpoint/2010/main" val="188186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a:t>
            </a:r>
          </a:p>
          <a:p>
            <a:pPr lvl="1"/>
            <a:r>
              <a:rPr lang="en-GB" sz="3400" b="1" dirty="0"/>
              <a:t>Take up our cross</a:t>
            </a:r>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4" name="TextBox 13">
            <a:extLst>
              <a:ext uri="{FF2B5EF4-FFF2-40B4-BE49-F238E27FC236}">
                <a16:creationId xmlns:a16="http://schemas.microsoft.com/office/drawing/2014/main" id="{B2090672-D26F-4BFC-9B6A-081E8CE48485}"/>
              </a:ext>
            </a:extLst>
          </p:cNvPr>
          <p:cNvSpPr txBox="1"/>
          <p:nvPr/>
        </p:nvSpPr>
        <p:spPr>
          <a:xfrm>
            <a:off x="3950960" y="2624771"/>
            <a:ext cx="6367244" cy="615553"/>
          </a:xfrm>
          <a:prstGeom prst="rect">
            <a:avLst/>
          </a:prstGeom>
          <a:noFill/>
        </p:spPr>
        <p:txBody>
          <a:bodyPr wrap="square">
            <a:spAutoFit/>
          </a:bodyPr>
          <a:lstStyle/>
          <a:p>
            <a:pPr lvl="1"/>
            <a:r>
              <a:rPr lang="en-GB" sz="3400" b="1" dirty="0"/>
              <a:t>= disobedience  </a:t>
            </a:r>
            <a:r>
              <a:rPr lang="en-GB" sz="3400" b="1" dirty="0">
                <a:solidFill>
                  <a:srgbClr val="FFFF00"/>
                </a:solidFill>
              </a:rPr>
              <a:t>vs.5</a:t>
            </a:r>
            <a:endParaRPr lang="en-GB" sz="3400" b="1" dirty="0"/>
          </a:p>
        </p:txBody>
      </p:sp>
      <p:sp>
        <p:nvSpPr>
          <p:cNvPr id="15" name="TextBox 14">
            <a:extLst>
              <a:ext uri="{FF2B5EF4-FFF2-40B4-BE49-F238E27FC236}">
                <a16:creationId xmlns:a16="http://schemas.microsoft.com/office/drawing/2014/main" id="{DC407C4D-0247-461D-AF58-1133CF5222C1}"/>
              </a:ext>
            </a:extLst>
          </p:cNvPr>
          <p:cNvSpPr txBox="1"/>
          <p:nvPr/>
        </p:nvSpPr>
        <p:spPr>
          <a:xfrm>
            <a:off x="3888297" y="3171247"/>
            <a:ext cx="6367244" cy="615553"/>
          </a:xfrm>
          <a:prstGeom prst="rect">
            <a:avLst/>
          </a:prstGeom>
          <a:noFill/>
        </p:spPr>
        <p:txBody>
          <a:bodyPr wrap="square">
            <a:spAutoFit/>
          </a:bodyPr>
          <a:lstStyle/>
          <a:p>
            <a:pPr lvl="1"/>
            <a:r>
              <a:rPr lang="en-GB" sz="3400" b="1" dirty="0"/>
              <a:t>= obedience  </a:t>
            </a:r>
            <a:r>
              <a:rPr lang="en-GB" sz="3400" b="1" dirty="0">
                <a:solidFill>
                  <a:srgbClr val="FFFF00"/>
                </a:solidFill>
              </a:rPr>
              <a:t>vs.6-9</a:t>
            </a:r>
            <a:endParaRPr lang="en-GB" sz="3400" b="1" dirty="0"/>
          </a:p>
        </p:txBody>
      </p:sp>
      <p:sp>
        <p:nvSpPr>
          <p:cNvPr id="16" name="Rectangle 15">
            <a:extLst>
              <a:ext uri="{FF2B5EF4-FFF2-40B4-BE49-F238E27FC236}">
                <a16:creationId xmlns:a16="http://schemas.microsoft.com/office/drawing/2014/main" id="{5344C779-B983-4CC2-A93E-0081B4E9B6BB}"/>
              </a:ext>
            </a:extLst>
          </p:cNvPr>
          <p:cNvSpPr/>
          <p:nvPr/>
        </p:nvSpPr>
        <p:spPr>
          <a:xfrm>
            <a:off x="70221" y="3803829"/>
            <a:ext cx="12051559" cy="188219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900" b="1" dirty="0">
                <a:solidFill>
                  <a:schemeClr val="bg1"/>
                </a:solidFill>
              </a:rPr>
              <a:t>‘Whoever wants to be my disciple must deny themselves and </a:t>
            </a:r>
            <a:r>
              <a:rPr lang="en-GB" sz="3900" b="1" dirty="0">
                <a:solidFill>
                  <a:schemeClr val="bg1"/>
                </a:solidFill>
                <a:effectLst>
                  <a:glow rad="228600">
                    <a:schemeClr val="accent3">
                      <a:satMod val="175000"/>
                      <a:alpha val="40000"/>
                    </a:schemeClr>
                  </a:glow>
                </a:effectLst>
              </a:rPr>
              <a:t>take up their cross </a:t>
            </a:r>
            <a:r>
              <a:rPr lang="en-GB" sz="3900" b="1" dirty="0">
                <a:solidFill>
                  <a:schemeClr val="bg1"/>
                </a:solidFill>
              </a:rPr>
              <a:t>and follow me.’ Mark 8:34</a:t>
            </a:r>
          </a:p>
        </p:txBody>
      </p:sp>
      <p:sp>
        <p:nvSpPr>
          <p:cNvPr id="17" name="Rectangle 16">
            <a:extLst>
              <a:ext uri="{FF2B5EF4-FFF2-40B4-BE49-F238E27FC236}">
                <a16:creationId xmlns:a16="http://schemas.microsoft.com/office/drawing/2014/main" id="{1FFE7ADB-157F-43DA-945B-08EA576AD859}"/>
              </a:ext>
            </a:extLst>
          </p:cNvPr>
          <p:cNvSpPr/>
          <p:nvPr/>
        </p:nvSpPr>
        <p:spPr>
          <a:xfrm>
            <a:off x="78297" y="3767310"/>
            <a:ext cx="12035406" cy="1174435"/>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600" b="1" dirty="0">
                <a:solidFill>
                  <a:schemeClr val="bg1"/>
                </a:solidFill>
              </a:rPr>
              <a:t>‘For I have come down from heaven not to do my will </a:t>
            </a:r>
            <a:r>
              <a:rPr lang="en-GB" sz="3600" b="1" dirty="0">
                <a:solidFill>
                  <a:schemeClr val="bg1"/>
                </a:solidFill>
                <a:effectLst>
                  <a:glow rad="228600">
                    <a:schemeClr val="accent3">
                      <a:satMod val="175000"/>
                      <a:alpha val="40000"/>
                    </a:schemeClr>
                  </a:glow>
                </a:effectLst>
              </a:rPr>
              <a:t>but to do the will of him </a:t>
            </a:r>
            <a:r>
              <a:rPr lang="en-GB" sz="3600" b="1" dirty="0">
                <a:solidFill>
                  <a:schemeClr val="bg1"/>
                </a:solidFill>
              </a:rPr>
              <a:t>who sent me.’      John 6:38</a:t>
            </a:r>
          </a:p>
        </p:txBody>
      </p:sp>
      <p:sp>
        <p:nvSpPr>
          <p:cNvPr id="18" name="Rectangle 17">
            <a:extLst>
              <a:ext uri="{FF2B5EF4-FFF2-40B4-BE49-F238E27FC236}">
                <a16:creationId xmlns:a16="http://schemas.microsoft.com/office/drawing/2014/main" id="{F4F60595-CDB8-49F0-B756-93DD5AF3108D}"/>
              </a:ext>
            </a:extLst>
          </p:cNvPr>
          <p:cNvSpPr/>
          <p:nvPr/>
        </p:nvSpPr>
        <p:spPr>
          <a:xfrm>
            <a:off x="70220" y="5011516"/>
            <a:ext cx="12035406" cy="1714709"/>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600" b="1" dirty="0">
                <a:solidFill>
                  <a:schemeClr val="bg1"/>
                </a:solidFill>
              </a:rPr>
              <a:t>‘And being found in appearance as a man, he humbled himself and became </a:t>
            </a:r>
            <a:r>
              <a:rPr lang="en-GB" sz="3600" b="1" dirty="0">
                <a:solidFill>
                  <a:schemeClr val="bg1"/>
                </a:solidFill>
                <a:effectLst>
                  <a:glow rad="228600">
                    <a:schemeClr val="accent3">
                      <a:satMod val="175000"/>
                      <a:alpha val="40000"/>
                    </a:schemeClr>
                  </a:glow>
                </a:effectLst>
              </a:rPr>
              <a:t>obedient</a:t>
            </a:r>
            <a:r>
              <a:rPr lang="en-GB" sz="3600" b="1" dirty="0">
                <a:solidFill>
                  <a:schemeClr val="bg1"/>
                </a:solidFill>
              </a:rPr>
              <a:t> to death, even death on a cross!’ 														Philippians 2:8</a:t>
            </a:r>
          </a:p>
        </p:txBody>
      </p:sp>
    </p:spTree>
    <p:extLst>
      <p:ext uri="{BB962C8B-B14F-4D97-AF65-F5344CB8AC3E}">
        <p14:creationId xmlns:p14="http://schemas.microsoft.com/office/powerpoint/2010/main" val="5526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a:t>
            </a:r>
          </a:p>
          <a:p>
            <a:pPr lvl="1"/>
            <a:r>
              <a:rPr lang="en-GB" sz="3400" b="1" dirty="0"/>
              <a:t>Take up our cross</a:t>
            </a:r>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4" name="TextBox 13">
            <a:extLst>
              <a:ext uri="{FF2B5EF4-FFF2-40B4-BE49-F238E27FC236}">
                <a16:creationId xmlns:a16="http://schemas.microsoft.com/office/drawing/2014/main" id="{B2090672-D26F-4BFC-9B6A-081E8CE48485}"/>
              </a:ext>
            </a:extLst>
          </p:cNvPr>
          <p:cNvSpPr txBox="1"/>
          <p:nvPr/>
        </p:nvSpPr>
        <p:spPr>
          <a:xfrm>
            <a:off x="3950960" y="2624771"/>
            <a:ext cx="6367244" cy="615553"/>
          </a:xfrm>
          <a:prstGeom prst="rect">
            <a:avLst/>
          </a:prstGeom>
          <a:noFill/>
        </p:spPr>
        <p:txBody>
          <a:bodyPr wrap="square">
            <a:spAutoFit/>
          </a:bodyPr>
          <a:lstStyle/>
          <a:p>
            <a:pPr lvl="1"/>
            <a:r>
              <a:rPr lang="en-GB" sz="3400" b="1" dirty="0"/>
              <a:t>= disobedience  </a:t>
            </a:r>
            <a:r>
              <a:rPr lang="en-GB" sz="3400" b="1" dirty="0">
                <a:solidFill>
                  <a:srgbClr val="FFFF00"/>
                </a:solidFill>
              </a:rPr>
              <a:t>vs.5</a:t>
            </a:r>
            <a:endParaRPr lang="en-GB" sz="3400" b="1" dirty="0"/>
          </a:p>
        </p:txBody>
      </p:sp>
      <p:sp>
        <p:nvSpPr>
          <p:cNvPr id="15" name="TextBox 14">
            <a:extLst>
              <a:ext uri="{FF2B5EF4-FFF2-40B4-BE49-F238E27FC236}">
                <a16:creationId xmlns:a16="http://schemas.microsoft.com/office/drawing/2014/main" id="{DC407C4D-0247-461D-AF58-1133CF5222C1}"/>
              </a:ext>
            </a:extLst>
          </p:cNvPr>
          <p:cNvSpPr txBox="1"/>
          <p:nvPr/>
        </p:nvSpPr>
        <p:spPr>
          <a:xfrm>
            <a:off x="3888297" y="3171247"/>
            <a:ext cx="6367244" cy="615553"/>
          </a:xfrm>
          <a:prstGeom prst="rect">
            <a:avLst/>
          </a:prstGeom>
          <a:noFill/>
        </p:spPr>
        <p:txBody>
          <a:bodyPr wrap="square">
            <a:spAutoFit/>
          </a:bodyPr>
          <a:lstStyle/>
          <a:p>
            <a:pPr lvl="1"/>
            <a:r>
              <a:rPr lang="en-GB" sz="3400" b="1" dirty="0"/>
              <a:t>= obedience  </a:t>
            </a:r>
            <a:r>
              <a:rPr lang="en-GB" sz="3400" b="1" dirty="0">
                <a:solidFill>
                  <a:srgbClr val="FFFF00"/>
                </a:solidFill>
              </a:rPr>
              <a:t>vs.6-9</a:t>
            </a:r>
            <a:endParaRPr lang="en-GB" sz="3400" b="1" dirty="0"/>
          </a:p>
        </p:txBody>
      </p:sp>
      <p:sp>
        <p:nvSpPr>
          <p:cNvPr id="17" name="Rectangle 16">
            <a:extLst>
              <a:ext uri="{FF2B5EF4-FFF2-40B4-BE49-F238E27FC236}">
                <a16:creationId xmlns:a16="http://schemas.microsoft.com/office/drawing/2014/main" id="{1FFE7ADB-157F-43DA-945B-08EA576AD859}"/>
              </a:ext>
            </a:extLst>
          </p:cNvPr>
          <p:cNvSpPr/>
          <p:nvPr/>
        </p:nvSpPr>
        <p:spPr>
          <a:xfrm>
            <a:off x="152398" y="3746058"/>
            <a:ext cx="11887199" cy="1174435"/>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800" b="1" dirty="0">
                <a:solidFill>
                  <a:schemeClr val="bg1"/>
                </a:solidFill>
              </a:rPr>
              <a:t>‘Whoever does God’s will is my brother and sister and mother.’      												</a:t>
            </a:r>
            <a:r>
              <a:rPr lang="en-GB" sz="3600" b="1" dirty="0">
                <a:solidFill>
                  <a:schemeClr val="bg1"/>
                </a:solidFill>
              </a:rPr>
              <a:t>Mark 3:35</a:t>
            </a:r>
          </a:p>
        </p:txBody>
      </p:sp>
      <p:sp>
        <p:nvSpPr>
          <p:cNvPr id="12" name="Rectangle 11">
            <a:extLst>
              <a:ext uri="{FF2B5EF4-FFF2-40B4-BE49-F238E27FC236}">
                <a16:creationId xmlns:a16="http://schemas.microsoft.com/office/drawing/2014/main" id="{61BD91A4-4FC1-48F6-B792-0D5EB5A47FB0}"/>
              </a:ext>
            </a:extLst>
          </p:cNvPr>
          <p:cNvSpPr/>
          <p:nvPr/>
        </p:nvSpPr>
        <p:spPr>
          <a:xfrm>
            <a:off x="152398" y="4976041"/>
            <a:ext cx="11887199" cy="1760319"/>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800" b="1" dirty="0">
                <a:solidFill>
                  <a:schemeClr val="bg1"/>
                </a:solidFill>
              </a:rPr>
              <a:t>‘If you keep my commands, you will remain in my love, just as I have kept my Father’s commands and remain in his love.’     									</a:t>
            </a:r>
            <a:r>
              <a:rPr lang="en-GB" sz="3600" b="1" dirty="0">
                <a:solidFill>
                  <a:schemeClr val="bg1"/>
                </a:solidFill>
              </a:rPr>
              <a:t>John 15:10</a:t>
            </a:r>
          </a:p>
        </p:txBody>
      </p:sp>
    </p:spTree>
    <p:extLst>
      <p:ext uri="{BB962C8B-B14F-4D97-AF65-F5344CB8AC3E}">
        <p14:creationId xmlns:p14="http://schemas.microsoft.com/office/powerpoint/2010/main" val="45698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animBg="1"/>
      <p:bldP spid="1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0" name="Rectangle 9">
            <a:extLst>
              <a:ext uri="{FF2B5EF4-FFF2-40B4-BE49-F238E27FC236}">
                <a16:creationId xmlns:a16="http://schemas.microsoft.com/office/drawing/2014/main" id="{FC553CD9-F1FD-49B3-BA4D-49077F5A7B82}"/>
              </a:ext>
            </a:extLst>
          </p:cNvPr>
          <p:cNvSpPr/>
          <p:nvPr/>
        </p:nvSpPr>
        <p:spPr>
          <a:xfrm>
            <a:off x="70220" y="4389725"/>
            <a:ext cx="12051559" cy="2348917"/>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450" b="1" dirty="0">
                <a:solidFill>
                  <a:schemeClr val="bg1"/>
                </a:solidFill>
              </a:rPr>
              <a:t>‘Let the little children come to me, and do not hinder them, for the kingdom of God belongs to such as these. Truly I tell you, anyone who will not receive the kingdom of God like a little child will never enter it.’         </a:t>
            </a:r>
            <a:r>
              <a:rPr lang="en-GB" sz="3200" b="1" dirty="0">
                <a:solidFill>
                  <a:schemeClr val="bg1"/>
                </a:solidFill>
              </a:rPr>
              <a:t>vs.14-15</a:t>
            </a:r>
          </a:p>
        </p:txBody>
      </p:sp>
    </p:spTree>
    <p:extLst>
      <p:ext uri="{BB962C8B-B14F-4D97-AF65-F5344CB8AC3E}">
        <p14:creationId xmlns:p14="http://schemas.microsoft.com/office/powerpoint/2010/main" val="197838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70220" y="4915949"/>
            <a:ext cx="12051559" cy="1820411"/>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700" b="1" dirty="0">
                <a:solidFill>
                  <a:schemeClr val="bg1"/>
                </a:solidFill>
              </a:rPr>
              <a:t>‘Every good and perfect gift is from above, coming down from the Father of the heavenly lights…’      James 1:17</a:t>
            </a:r>
          </a:p>
        </p:txBody>
      </p:sp>
    </p:spTree>
    <p:extLst>
      <p:ext uri="{BB962C8B-B14F-4D97-AF65-F5344CB8AC3E}">
        <p14:creationId xmlns:p14="http://schemas.microsoft.com/office/powerpoint/2010/main" val="336345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862824" y="5058562"/>
            <a:ext cx="10466352" cy="1484851"/>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700" b="1" dirty="0">
                <a:solidFill>
                  <a:schemeClr val="bg1"/>
                </a:solidFill>
              </a:rPr>
              <a:t>‘Thanks be to God for his indescribable gift!’</a:t>
            </a:r>
          </a:p>
          <a:p>
            <a:pPr algn="ctr">
              <a:spcAft>
                <a:spcPts val="1200"/>
              </a:spcAft>
            </a:pPr>
            <a:r>
              <a:rPr lang="en-GB" sz="3700" b="1" dirty="0">
                <a:solidFill>
                  <a:schemeClr val="bg1"/>
                </a:solidFill>
              </a:rPr>
              <a:t>2 Corinthians 9:16</a:t>
            </a:r>
          </a:p>
        </p:txBody>
      </p:sp>
    </p:spTree>
    <p:extLst>
      <p:ext uri="{BB962C8B-B14F-4D97-AF65-F5344CB8AC3E}">
        <p14:creationId xmlns:p14="http://schemas.microsoft.com/office/powerpoint/2010/main" val="147244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10:1-31</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b="1" dirty="0"/>
              <a:t>Is through obedience not hardness of heart  </a:t>
            </a:r>
            <a:r>
              <a:rPr lang="en-GB" sz="3800" b="1" dirty="0">
                <a:solidFill>
                  <a:srgbClr val="FFFF00"/>
                </a:solidFill>
              </a:rPr>
              <a:t>vs.1-12</a:t>
            </a:r>
          </a:p>
          <a:p>
            <a:pPr lvl="1"/>
            <a:r>
              <a:rPr lang="en-GB" sz="3400" b="1" dirty="0"/>
              <a:t>Hardness of heart = disobedience  </a:t>
            </a:r>
            <a:r>
              <a:rPr lang="en-GB" sz="3400" b="1" dirty="0">
                <a:solidFill>
                  <a:srgbClr val="FFFF00"/>
                </a:solidFill>
              </a:rPr>
              <a:t>vs.5</a:t>
            </a:r>
            <a:endParaRPr lang="en-GB" sz="3400" b="1" dirty="0"/>
          </a:p>
          <a:p>
            <a:pPr lvl="1"/>
            <a:r>
              <a:rPr lang="en-GB" sz="3400" b="1" dirty="0"/>
              <a:t>Take up our cross = obedience  </a:t>
            </a:r>
            <a:r>
              <a:rPr lang="en-GB" sz="3400" b="1" dirty="0">
                <a:solidFill>
                  <a:srgbClr val="FFFF00"/>
                </a:solidFill>
              </a:rPr>
              <a:t>vs.6-9</a:t>
            </a:r>
            <a:endParaRPr lang="en-GB" sz="3400" b="1" dirty="0"/>
          </a:p>
          <a:p>
            <a:r>
              <a:rPr lang="en-GB" sz="3800" b="1" dirty="0"/>
              <a:t>Is to enter like a little child  </a:t>
            </a:r>
            <a:r>
              <a:rPr lang="en-GB" sz="3800" b="1" dirty="0">
                <a:solidFill>
                  <a:srgbClr val="FFFF00"/>
                </a:solidFill>
              </a:rPr>
              <a:t>vs.13-16</a:t>
            </a:r>
          </a:p>
          <a:p>
            <a:pPr lvl="1"/>
            <a:r>
              <a:rPr lang="en-GB" sz="3400" b="1" dirty="0"/>
              <a:t>Trusting and willing to receive freely</a:t>
            </a:r>
          </a:p>
          <a:p>
            <a:r>
              <a:rPr lang="en-GB" sz="3800" b="1" dirty="0"/>
              <a:t>Is to give up our life for Jesus  </a:t>
            </a:r>
            <a:r>
              <a:rPr lang="en-GB" sz="3800" b="1" dirty="0">
                <a:solidFill>
                  <a:srgbClr val="FFFF00"/>
                </a:solidFill>
              </a:rPr>
              <a:t>vs.17-31</a:t>
            </a:r>
          </a:p>
          <a:p>
            <a:pPr lvl="1"/>
            <a:r>
              <a:rPr lang="en-GB" sz="3400" b="1" dirty="0"/>
              <a:t>It is the only way to save it – to inherit eternal life!</a:t>
            </a:r>
          </a:p>
          <a:p>
            <a:pPr lvl="1"/>
            <a:endParaRPr lang="en-GB" sz="3400" b="1" dirty="0"/>
          </a:p>
          <a:p>
            <a:pPr lvl="1"/>
            <a:endParaRPr lang="en-GB" sz="3400" b="1" dirty="0"/>
          </a:p>
          <a:p>
            <a:pPr marL="0" indent="0">
              <a:buNone/>
            </a:pPr>
            <a:endParaRPr lang="en-GB" sz="38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62144" y="707524"/>
            <a:ext cx="10314783" cy="1000274"/>
          </a:xfrm>
          <a:prstGeom prst="rect">
            <a:avLst/>
          </a:prstGeom>
          <a:noFill/>
        </p:spPr>
        <p:txBody>
          <a:bodyPr wrap="square" rtlCol="0">
            <a:spAutoFit/>
          </a:bodyPr>
          <a:lstStyle/>
          <a:p>
            <a:r>
              <a:rPr lang="en-GB" sz="5900" dirty="0"/>
              <a:t>Receiving the Kingdom of God</a:t>
            </a:r>
          </a:p>
        </p:txBody>
      </p:sp>
      <p:sp>
        <p:nvSpPr>
          <p:cNvPr id="12" name="Rectangle 11">
            <a:extLst>
              <a:ext uri="{FF2B5EF4-FFF2-40B4-BE49-F238E27FC236}">
                <a16:creationId xmlns:a16="http://schemas.microsoft.com/office/drawing/2014/main" id="{2A76B89E-0C16-404A-91F5-3911206F3686}"/>
              </a:ext>
            </a:extLst>
          </p:cNvPr>
          <p:cNvSpPr/>
          <p:nvPr/>
        </p:nvSpPr>
        <p:spPr>
          <a:xfrm>
            <a:off x="62142" y="2137761"/>
            <a:ext cx="12051559" cy="2783055"/>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4000" b="1" dirty="0">
                <a:solidFill>
                  <a:schemeClr val="bg1"/>
                </a:solidFill>
              </a:rPr>
              <a:t>‘For whoever wants to save their life will lose it, but whoever loses their life for me and for the gospel will save it.’</a:t>
            </a:r>
          </a:p>
          <a:p>
            <a:pPr algn="ctr">
              <a:spcAft>
                <a:spcPts val="1200"/>
              </a:spcAft>
            </a:pPr>
            <a:r>
              <a:rPr lang="en-GB" sz="3800" b="1" dirty="0">
                <a:solidFill>
                  <a:schemeClr val="bg1"/>
                </a:solidFill>
              </a:rPr>
              <a:t>Mark 8:35</a:t>
            </a:r>
          </a:p>
        </p:txBody>
      </p:sp>
      <p:sp>
        <p:nvSpPr>
          <p:cNvPr id="10" name="Rectangle 9">
            <a:extLst>
              <a:ext uri="{FF2B5EF4-FFF2-40B4-BE49-F238E27FC236}">
                <a16:creationId xmlns:a16="http://schemas.microsoft.com/office/drawing/2014/main" id="{582565BD-D5EA-43F3-B29B-F348F29C4167}"/>
              </a:ext>
            </a:extLst>
          </p:cNvPr>
          <p:cNvSpPr/>
          <p:nvPr/>
        </p:nvSpPr>
        <p:spPr>
          <a:xfrm>
            <a:off x="62141" y="5540559"/>
            <a:ext cx="12051559" cy="1245251"/>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spcAft>
                <a:spcPts val="1200"/>
              </a:spcAft>
            </a:pPr>
            <a:r>
              <a:rPr lang="en-GB" sz="3800" b="1" dirty="0">
                <a:solidFill>
                  <a:schemeClr val="bg1"/>
                </a:solidFill>
              </a:rPr>
              <a:t>‘For </a:t>
            </a:r>
            <a:r>
              <a:rPr lang="en-GB" sz="3800" b="1" dirty="0">
                <a:solidFill>
                  <a:schemeClr val="bg1"/>
                </a:solidFill>
                <a:effectLst>
                  <a:glow rad="228600">
                    <a:schemeClr val="accent3">
                      <a:satMod val="175000"/>
                      <a:alpha val="40000"/>
                    </a:schemeClr>
                  </a:glow>
                </a:effectLst>
              </a:rPr>
              <a:t>the love </a:t>
            </a:r>
            <a:r>
              <a:rPr lang="en-GB" sz="3800" b="1" dirty="0">
                <a:solidFill>
                  <a:schemeClr val="bg1"/>
                </a:solidFill>
              </a:rPr>
              <a:t>of money is a root of all kinds of evil.’</a:t>
            </a:r>
          </a:p>
          <a:p>
            <a:pPr algn="ctr">
              <a:spcAft>
                <a:spcPts val="1200"/>
              </a:spcAft>
            </a:pPr>
            <a:r>
              <a:rPr lang="en-GB" sz="3600" b="1" dirty="0">
                <a:solidFill>
                  <a:schemeClr val="bg1"/>
                </a:solidFill>
              </a:rPr>
              <a:t>1 Tim 6:10</a:t>
            </a:r>
          </a:p>
        </p:txBody>
      </p:sp>
    </p:spTree>
    <p:extLst>
      <p:ext uri="{BB962C8B-B14F-4D97-AF65-F5344CB8AC3E}">
        <p14:creationId xmlns:p14="http://schemas.microsoft.com/office/powerpoint/2010/main" val="160949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0" grpId="0" animBg="1"/>
      <p:bldP spid="10" grpId="1"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29495</TotalTime>
  <Words>1266</Words>
  <Application>Microsoft Office PowerPoint</Application>
  <PresentationFormat>Widescreen</PresentationFormat>
  <Paragraphs>161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Berlin</vt:lpstr>
      <vt:lpstr>The Gospel of Mark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Multiple Monitors</dc:creator>
  <cp:lastModifiedBy>Josh Tanton</cp:lastModifiedBy>
  <cp:revision>341</cp:revision>
  <dcterms:created xsi:type="dcterms:W3CDTF">2021-04-12T16:44:01Z</dcterms:created>
  <dcterms:modified xsi:type="dcterms:W3CDTF">2022-03-27T10:59:58Z</dcterms:modified>
</cp:coreProperties>
</file>